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311" r:id="rId3"/>
    <p:sldId id="312" r:id="rId4"/>
    <p:sldId id="314" r:id="rId5"/>
    <p:sldId id="260" r:id="rId6"/>
    <p:sldId id="280" r:id="rId7"/>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404040"/>
    <a:srgbClr val="767171"/>
    <a:srgbClr val="262626"/>
    <a:srgbClr val="2F528F"/>
    <a:srgbClr val="867F75"/>
    <a:srgbClr val="948646"/>
    <a:srgbClr val="D9D9D9"/>
    <a:srgbClr val="EBE8E3"/>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79" autoAdjust="0"/>
  </p:normalViewPr>
  <p:slideViewPr>
    <p:cSldViewPr snapToGrid="0">
      <p:cViewPr>
        <p:scale>
          <a:sx n="66" d="100"/>
          <a:sy n="66" d="100"/>
        </p:scale>
        <p:origin x="1302" y="60"/>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A090-DF39-467F-ACAB-E24233BC92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562FC-AB08-4AAE-936A-6C9DDCD9E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882B3E-520B-4C57-B2B3-12ADBC0CD7AD}"/>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08E69EF2-AAEA-4BF2-96D0-34628E8FB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C7108-84E2-4208-973D-19514023C862}"/>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25933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EC1C1-154B-4E8F-9891-B57300647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47F36-19AB-4ACC-B806-EED335912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2D7C5-7E9E-47F0-AF2B-807E939B13A3}"/>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AE247B0A-AAD4-455B-BDF0-50A9E96D9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FA212-AC95-4024-95AA-E27B586AFF27}"/>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71248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4C0AE-B99D-4312-9438-79CF0D7A0C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1F2E9-4AA1-48EC-8438-A2BE6647FD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BDAA4-251C-4538-8E64-FEC46EEA8DAD}"/>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70C72EF0-8C84-4B1E-BB52-8C7716E7F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879B7-7439-42E0-B037-88A0C174B1AF}"/>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360032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8DB8-0D20-49A5-B030-479952667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704F7-108C-476C-88FA-E876D276E5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FB99A-1615-4937-8361-51158D8D03C0}"/>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7E55AE77-51D6-4B8A-9514-52F7D3D61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777FA-835F-4438-A7C3-5E8DBED6849C}"/>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2455820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3894-E154-492E-810A-4E375AF67B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23429-194C-4EC5-A50D-7D9BF8A6F0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31F8CB-75C1-45BE-B5AB-E3D8ED027AB7}"/>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6C447F6D-B003-4795-B050-5B9162E4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1D69-810E-4AC5-AA18-6A8CB7AC94B7}"/>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3225089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B4CE-99FC-4BA4-B85F-69133AFA8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A3529-D445-4C96-AB4C-0D35DDF601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B68FD-D3E2-4EDA-B8E4-73AC3A09B4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103C9B-D674-4516-A0E0-50CFA5BD13AB}"/>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6" name="Footer Placeholder 5">
            <a:extLst>
              <a:ext uri="{FF2B5EF4-FFF2-40B4-BE49-F238E27FC236}">
                <a16:creationId xmlns:a16="http://schemas.microsoft.com/office/drawing/2014/main" id="{AB901FD3-7B0A-4D5D-B272-D5247C46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13EED-B253-4A78-B1DD-4D5BCF9A867D}"/>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44931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C6F3-CAE0-483D-9CE3-42C9CCF3E2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D86F25-37C8-42CE-8BF3-E7D34C600E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8E189-A119-4F5F-B959-BA6871BB07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79D0E2-868F-4AFF-B010-14D579210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DE4E3C-B520-40B6-9CA2-EA7430D589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6047CB-D473-430A-A74B-7BD83B7213D5}"/>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8" name="Footer Placeholder 7">
            <a:extLst>
              <a:ext uri="{FF2B5EF4-FFF2-40B4-BE49-F238E27FC236}">
                <a16:creationId xmlns:a16="http://schemas.microsoft.com/office/drawing/2014/main" id="{FD95ABF5-C69C-4C09-9D3A-4DF688B3CF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F7305-2A12-4FDD-B1F7-2B35C5751D11}"/>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8514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B5F8-6388-4E59-A10E-BF065E903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0A2BA-78B9-485B-8FBA-469BC97719D3}"/>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4" name="Footer Placeholder 3">
            <a:extLst>
              <a:ext uri="{FF2B5EF4-FFF2-40B4-BE49-F238E27FC236}">
                <a16:creationId xmlns:a16="http://schemas.microsoft.com/office/drawing/2014/main" id="{5BBAD482-8E9E-4557-A5A8-6F098B8137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71EA5E-D178-43FD-A0A7-13CA31A68511}"/>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402695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90E38-C029-4A0E-AC3D-61E9BD9AEC76}"/>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3" name="Footer Placeholder 2">
            <a:extLst>
              <a:ext uri="{FF2B5EF4-FFF2-40B4-BE49-F238E27FC236}">
                <a16:creationId xmlns:a16="http://schemas.microsoft.com/office/drawing/2014/main" id="{2D78610F-844C-46DD-8561-63DA1991E0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34039E-CDF0-4801-91A9-3E3EBAF84AD1}"/>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324264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26B5-2A4F-444E-99F7-3A4D908C4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A90261-7520-407C-A484-B344BBF12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C82DEB-0BA8-4077-BF47-2693401A4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74CA8-61C6-48A0-8262-D80227088B6A}"/>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6" name="Footer Placeholder 5">
            <a:extLst>
              <a:ext uri="{FF2B5EF4-FFF2-40B4-BE49-F238E27FC236}">
                <a16:creationId xmlns:a16="http://schemas.microsoft.com/office/drawing/2014/main" id="{EF0EBBD5-CE61-4CE1-83C4-DD4A78367A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0DD6AD-70B5-4BBD-9117-9843B15E815D}"/>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943140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F391-7109-4446-80A7-4B71BB463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264181-7A48-4D2B-8D6A-A81C083882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5C7F9A-AB9A-4E14-9947-3F5B78D13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79483-9DFB-4BAD-861B-2B69FE4DF6B5}"/>
              </a:ext>
            </a:extLst>
          </p:cNvPr>
          <p:cNvSpPr>
            <a:spLocks noGrp="1"/>
          </p:cNvSpPr>
          <p:nvPr>
            <p:ph type="dt" sz="half" idx="10"/>
          </p:nvPr>
        </p:nvSpPr>
        <p:spPr/>
        <p:txBody>
          <a:bodyPr/>
          <a:lstStyle/>
          <a:p>
            <a:fld id="{F0AA7D63-9C81-4949-AC7A-EEB3564191D9}" type="datetimeFigureOut">
              <a:rPr lang="en-US" smtClean="0"/>
              <a:t>6/27/2022</a:t>
            </a:fld>
            <a:endParaRPr lang="en-US"/>
          </a:p>
        </p:txBody>
      </p:sp>
      <p:sp>
        <p:nvSpPr>
          <p:cNvPr id="6" name="Footer Placeholder 5">
            <a:extLst>
              <a:ext uri="{FF2B5EF4-FFF2-40B4-BE49-F238E27FC236}">
                <a16:creationId xmlns:a16="http://schemas.microsoft.com/office/drawing/2014/main" id="{50C02792-900E-481A-A5F9-EB707650C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9E2E9-F3E3-4FC7-99C2-E27C8EC88644}"/>
              </a:ext>
            </a:extLst>
          </p:cNvPr>
          <p:cNvSpPr>
            <a:spLocks noGrp="1"/>
          </p:cNvSpPr>
          <p:nvPr>
            <p:ph type="sldNum" sz="quarter" idx="12"/>
          </p:nvPr>
        </p:nvSpPr>
        <p:spPr/>
        <p:txBody>
          <a:bodyPr/>
          <a:lstStyle/>
          <a:p>
            <a:fld id="{52457B00-9DAE-447A-9603-4AF5BCEE14A4}" type="slidenum">
              <a:rPr lang="en-US" smtClean="0"/>
              <a:t>‹#›</a:t>
            </a:fld>
            <a:endParaRPr lang="en-US"/>
          </a:p>
        </p:txBody>
      </p:sp>
    </p:spTree>
    <p:extLst>
      <p:ext uri="{BB962C8B-B14F-4D97-AF65-F5344CB8AC3E}">
        <p14:creationId xmlns:p14="http://schemas.microsoft.com/office/powerpoint/2010/main" val="310132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FC810F-5CEB-4FB7-ABB6-23282F6B2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ECC0FD-A556-4923-B5A0-FA9F26642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05EF-ED14-4A3D-8E2C-E126F6D1D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A7D63-9C81-4949-AC7A-EEB3564191D9}" type="datetimeFigureOut">
              <a:rPr lang="en-US" smtClean="0"/>
              <a:t>6/27/2022</a:t>
            </a:fld>
            <a:endParaRPr lang="en-US"/>
          </a:p>
        </p:txBody>
      </p:sp>
      <p:sp>
        <p:nvSpPr>
          <p:cNvPr id="5" name="Footer Placeholder 4">
            <a:extLst>
              <a:ext uri="{FF2B5EF4-FFF2-40B4-BE49-F238E27FC236}">
                <a16:creationId xmlns:a16="http://schemas.microsoft.com/office/drawing/2014/main" id="{F03D62BF-DD17-4694-9FEA-F6EAAE616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7154A-B5C8-4C28-9232-B985232EB0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57B00-9DAE-447A-9603-4AF5BCEE14A4}" type="slidenum">
              <a:rPr lang="en-US" smtClean="0"/>
              <a:t>‹#›</a:t>
            </a:fld>
            <a:endParaRPr lang="en-US"/>
          </a:p>
        </p:txBody>
      </p:sp>
    </p:spTree>
    <p:extLst>
      <p:ext uri="{BB962C8B-B14F-4D97-AF65-F5344CB8AC3E}">
        <p14:creationId xmlns:p14="http://schemas.microsoft.com/office/powerpoint/2010/main" val="2818544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maliasili.org/" TargetMode="External"/><Relationship Id="rId7" Type="http://schemas.openxmlformats.org/officeDocument/2006/relationships/hyperlink" Target="http://www.biopama.org/"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www.lcaof.org/" TargetMode="External"/><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www.honeyguide.org/" TargetMode="External"/><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mailto:INFO@HONEYGUIDE.ORG"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12AA-A8C2-9068-1DB5-D4B5CC09C0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567D8E5-CA27-43BD-E33A-B3B752191F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Picture 6">
            <a:extLst>
              <a:ext uri="{FF2B5EF4-FFF2-40B4-BE49-F238E27FC236}">
                <a16:creationId xmlns:a16="http://schemas.microsoft.com/office/drawing/2014/main" id="{50D43F02-B815-21EA-A3A3-AE0564A2C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8345"/>
            <a:ext cx="15614082" cy="8781492"/>
          </a:xfrm>
          <a:prstGeom prst="rect">
            <a:avLst/>
          </a:prstGeom>
        </p:spPr>
      </p:pic>
      <p:sp>
        <p:nvSpPr>
          <p:cNvPr id="8" name="TextBox 7">
            <a:extLst>
              <a:ext uri="{FF2B5EF4-FFF2-40B4-BE49-F238E27FC236}">
                <a16:creationId xmlns:a16="http://schemas.microsoft.com/office/drawing/2014/main" id="{B9C44B9F-F3D9-669D-922A-754D7EC0CC16}"/>
              </a:ext>
            </a:extLst>
          </p:cNvPr>
          <p:cNvSpPr txBox="1"/>
          <p:nvPr/>
        </p:nvSpPr>
        <p:spPr>
          <a:xfrm>
            <a:off x="-5631176" y="1825625"/>
            <a:ext cx="4922149" cy="2215991"/>
          </a:xfrm>
          <a:prstGeom prst="rect">
            <a:avLst/>
          </a:prstGeom>
          <a:noFill/>
        </p:spPr>
        <p:txBody>
          <a:bodyPr wrap="square" rtlCol="0">
            <a:spAutoFit/>
          </a:bodyPr>
          <a:lstStyle/>
          <a:p>
            <a:r>
              <a:rPr lang="en-US" sz="13800" spc="600" dirty="0">
                <a:solidFill>
                  <a:schemeClr val="bg1"/>
                </a:solidFill>
                <a:latin typeface="Source Sans Pro Black" panose="020B0803030403020204" pitchFamily="34" charset="0"/>
                <a:ea typeface="Source Sans Pro Black" panose="020B0803030403020204" pitchFamily="34" charset="0"/>
              </a:rPr>
              <a:t>APAC</a:t>
            </a:r>
          </a:p>
        </p:txBody>
      </p:sp>
      <p:sp>
        <p:nvSpPr>
          <p:cNvPr id="10" name="TextBox 9">
            <a:extLst>
              <a:ext uri="{FF2B5EF4-FFF2-40B4-BE49-F238E27FC236}">
                <a16:creationId xmlns:a16="http://schemas.microsoft.com/office/drawing/2014/main" id="{7DC3D2B2-F740-4477-EDEA-EA0ADA00D002}"/>
              </a:ext>
            </a:extLst>
          </p:cNvPr>
          <p:cNvSpPr txBox="1"/>
          <p:nvPr/>
        </p:nvSpPr>
        <p:spPr>
          <a:xfrm>
            <a:off x="5390640" y="1305340"/>
            <a:ext cx="6461932" cy="4247317"/>
          </a:xfrm>
          <a:prstGeom prst="rect">
            <a:avLst/>
          </a:prstGeom>
          <a:noFill/>
        </p:spPr>
        <p:txBody>
          <a:bodyPr wrap="square">
            <a:spAutoFit/>
          </a:bodyPr>
          <a:lstStyle/>
          <a:p>
            <a:pPr rtl="0">
              <a:spcBef>
                <a:spcPts val="1200"/>
              </a:spcBef>
              <a:spcAft>
                <a:spcPts val="1200"/>
              </a:spcAft>
            </a:pPr>
            <a:r>
              <a:rPr lang="en-GB" sz="2400" b="1" i="0" u="none" strike="noStrike" dirty="0">
                <a:solidFill>
                  <a:srgbClr val="000000"/>
                </a:solidFill>
                <a:effectLst/>
                <a:latin typeface="Source Sans Pro" panose="020B0503030403020204" pitchFamily="34" charset="0"/>
                <a:ea typeface="Source Sans Pro" panose="020B0503030403020204" pitchFamily="34" charset="0"/>
              </a:rPr>
              <a:t>PROTECTED AREAS: DELIVERING BENEFITS FOR NATURE AND FOR PEOPLE</a:t>
            </a:r>
            <a:r>
              <a:rPr lang="en-GB" sz="2400" b="0" i="0" u="none" strike="noStrike" dirty="0">
                <a:solidFill>
                  <a:srgbClr val="000000"/>
                </a:solidFill>
                <a:effectLst/>
                <a:latin typeface="Source Sans Pro" panose="020B0503030403020204" pitchFamily="34" charset="0"/>
                <a:ea typeface="Source Sans Pro" panose="020B0503030403020204" pitchFamily="34" charset="0"/>
              </a:rPr>
              <a:t>.</a:t>
            </a:r>
            <a:endParaRPr lang="en-GB" sz="2400" b="0" dirty="0">
              <a:effectLst/>
              <a:latin typeface="Source Sans Pro" panose="020B0503030403020204" pitchFamily="34" charset="0"/>
              <a:ea typeface="Source Sans Pro" panose="020B0503030403020204" pitchFamily="34" charset="0"/>
            </a:endParaRPr>
          </a:p>
          <a:p>
            <a:pPr rtl="0">
              <a:spcBef>
                <a:spcPts val="1200"/>
              </a:spcBef>
              <a:spcAft>
                <a:spcPts val="1200"/>
              </a:spcAft>
            </a:pPr>
            <a:r>
              <a:rPr lang="en-GB" sz="2400" b="0" i="0" u="none" strike="noStrike" dirty="0">
                <a:solidFill>
                  <a:srgbClr val="000000"/>
                </a:solidFill>
                <a:effectLst/>
                <a:latin typeface="Source Sans Pro" panose="020B0503030403020204" pitchFamily="34" charset="0"/>
                <a:ea typeface="Source Sans Pro" panose="020B0503030403020204" pitchFamily="34" charset="0"/>
              </a:rPr>
              <a:t>The Africa Protected Area Congress (APAC) seeks to deliberately foster dialogues that build and empower the current and next generation of leaders to realize an African future where biodiversity is valued as an asset that contributes to development.</a:t>
            </a:r>
            <a:endParaRPr lang="en-GB" sz="2400" b="0" dirty="0">
              <a:effectLst/>
              <a:latin typeface="Source Sans Pro" panose="020B0503030403020204" pitchFamily="34" charset="0"/>
              <a:ea typeface="Source Sans Pro" panose="020B0503030403020204" pitchFamily="34" charset="0"/>
            </a:endParaRPr>
          </a:p>
          <a:p>
            <a:br>
              <a:rPr lang="en-GB" sz="2400" dirty="0">
                <a:latin typeface="Source Sans Pro" panose="020B0503030403020204" pitchFamily="34" charset="0"/>
                <a:ea typeface="Source Sans Pro" panose="020B0503030403020204" pitchFamily="34" charset="0"/>
              </a:rPr>
            </a:br>
            <a:endParaRPr lang="en-US" sz="2400" dirty="0">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F55D8257-ADF1-84CB-8615-675658B47C2E}"/>
              </a:ext>
            </a:extLst>
          </p:cNvPr>
          <p:cNvSpPr txBox="1"/>
          <p:nvPr/>
        </p:nvSpPr>
        <p:spPr>
          <a:xfrm>
            <a:off x="453191" y="880180"/>
            <a:ext cx="4922149" cy="2215991"/>
          </a:xfrm>
          <a:prstGeom prst="rect">
            <a:avLst/>
          </a:prstGeom>
          <a:noFill/>
        </p:spPr>
        <p:txBody>
          <a:bodyPr wrap="square" rtlCol="0">
            <a:spAutoFit/>
          </a:bodyPr>
          <a:lstStyle/>
          <a:p>
            <a:r>
              <a:rPr lang="en-US" sz="13800" spc="600" dirty="0">
                <a:solidFill>
                  <a:schemeClr val="bg2">
                    <a:lumMod val="25000"/>
                  </a:schemeClr>
                </a:solidFill>
                <a:latin typeface="Source Sans Pro Black" panose="020B0803030403020204" pitchFamily="34" charset="0"/>
                <a:ea typeface="Source Sans Pro Black" panose="020B0803030403020204" pitchFamily="34" charset="0"/>
              </a:rPr>
              <a:t>APAC</a:t>
            </a:r>
          </a:p>
        </p:txBody>
      </p:sp>
      <p:sp>
        <p:nvSpPr>
          <p:cNvPr id="12" name="TextBox 11">
            <a:extLst>
              <a:ext uri="{FF2B5EF4-FFF2-40B4-BE49-F238E27FC236}">
                <a16:creationId xmlns:a16="http://schemas.microsoft.com/office/drawing/2014/main" id="{DD1B0FAC-F140-B54C-A31F-C8E7FD0C3B81}"/>
              </a:ext>
            </a:extLst>
          </p:cNvPr>
          <p:cNvSpPr txBox="1"/>
          <p:nvPr/>
        </p:nvSpPr>
        <p:spPr>
          <a:xfrm>
            <a:off x="-5331360" y="2493189"/>
            <a:ext cx="4169142" cy="3016210"/>
          </a:xfrm>
          <a:prstGeom prst="rect">
            <a:avLst/>
          </a:prstGeom>
          <a:noFill/>
        </p:spPr>
        <p:txBody>
          <a:bodyPr wrap="square" rtlCol="0">
            <a:spAutoFit/>
          </a:bodyPr>
          <a:lstStyle/>
          <a:p>
            <a:pPr rtl="0">
              <a:spcBef>
                <a:spcPts val="1200"/>
              </a:spcBef>
              <a:spcAft>
                <a:spcPts val="1200"/>
              </a:spcAft>
            </a:pPr>
            <a:r>
              <a:rPr lang="en-US" sz="4000" b="0" i="0" u="none" strike="noStrike" dirty="0">
                <a:solidFill>
                  <a:srgbClr val="000000"/>
                </a:solidFill>
                <a:effectLst/>
                <a:latin typeface="Source Sans Pro" panose="020B0503030403020204" pitchFamily="34" charset="0"/>
                <a:ea typeface="Source Sans Pro" panose="020B0503030403020204" pitchFamily="34" charset="0"/>
              </a:rPr>
              <a:t>Kigali, Rwanda</a:t>
            </a:r>
          </a:p>
          <a:p>
            <a:pPr rtl="0">
              <a:spcBef>
                <a:spcPts val="1200"/>
              </a:spcBef>
              <a:spcAft>
                <a:spcPts val="1200"/>
              </a:spcAft>
            </a:pPr>
            <a:r>
              <a:rPr lang="en-US" sz="4000" b="0" i="0" u="none" strike="noStrike" dirty="0">
                <a:solidFill>
                  <a:srgbClr val="000000"/>
                </a:solidFill>
                <a:effectLst/>
                <a:latin typeface="Source Sans Pro" panose="020B0503030403020204" pitchFamily="34" charset="0"/>
                <a:ea typeface="Source Sans Pro" panose="020B0503030403020204" pitchFamily="34" charset="0"/>
              </a:rPr>
              <a:t>18-23 July 2022</a:t>
            </a:r>
            <a:endParaRPr lang="en-US" sz="4000" b="0" dirty="0">
              <a:effectLst/>
              <a:latin typeface="Source Sans Pro" panose="020B0503030403020204" pitchFamily="34" charset="0"/>
              <a:ea typeface="Source Sans Pro" panose="020B0503030403020204" pitchFamily="34" charset="0"/>
            </a:endParaRPr>
          </a:p>
          <a:p>
            <a:br>
              <a:rPr lang="en-US" sz="4000" dirty="0">
                <a:latin typeface="Source Sans Pro" panose="020B0503030403020204" pitchFamily="34" charset="0"/>
                <a:ea typeface="Source Sans Pro" panose="020B0503030403020204" pitchFamily="34" charset="0"/>
              </a:rPr>
            </a:br>
            <a:endParaRPr lang="en-US" sz="4000" dirty="0">
              <a:latin typeface="Source Sans Pro" panose="020B0503030403020204" pitchFamily="34" charset="0"/>
              <a:ea typeface="Source Sans Pro" panose="020B0503030403020204" pitchFamily="34" charset="0"/>
            </a:endParaRPr>
          </a:p>
        </p:txBody>
      </p:sp>
      <p:sp>
        <p:nvSpPr>
          <p:cNvPr id="13" name="TextBox 12">
            <a:extLst>
              <a:ext uri="{FF2B5EF4-FFF2-40B4-BE49-F238E27FC236}">
                <a16:creationId xmlns:a16="http://schemas.microsoft.com/office/drawing/2014/main" id="{53DBF5EC-D59C-6B12-9C95-8A85B8A0C83A}"/>
              </a:ext>
            </a:extLst>
          </p:cNvPr>
          <p:cNvSpPr txBox="1"/>
          <p:nvPr/>
        </p:nvSpPr>
        <p:spPr>
          <a:xfrm>
            <a:off x="544074" y="2767280"/>
            <a:ext cx="4169142" cy="1323439"/>
          </a:xfrm>
          <a:prstGeom prst="rect">
            <a:avLst/>
          </a:prstGeom>
          <a:noFill/>
        </p:spPr>
        <p:txBody>
          <a:bodyPr wrap="square" rtlCol="0">
            <a:spAutoFit/>
          </a:bodyPr>
          <a:lstStyle/>
          <a:p>
            <a:r>
              <a:rPr lang="en-US" sz="4000" dirty="0"/>
              <a:t>KIGALI, RWANDA</a:t>
            </a:r>
          </a:p>
          <a:p>
            <a:r>
              <a:rPr lang="en-US" sz="4000" dirty="0"/>
              <a:t>18-23 JULY 2022</a:t>
            </a:r>
          </a:p>
        </p:txBody>
      </p:sp>
      <p:sp>
        <p:nvSpPr>
          <p:cNvPr id="15" name="Rectangle 14">
            <a:extLst>
              <a:ext uri="{FF2B5EF4-FFF2-40B4-BE49-F238E27FC236}">
                <a16:creationId xmlns:a16="http://schemas.microsoft.com/office/drawing/2014/main" id="{019E4A85-576A-FEFE-9274-B80BFCEA72F7}"/>
              </a:ext>
            </a:extLst>
          </p:cNvPr>
          <p:cNvSpPr/>
          <p:nvPr/>
        </p:nvSpPr>
        <p:spPr>
          <a:xfrm>
            <a:off x="-133350" y="5884772"/>
            <a:ext cx="15794264" cy="2583543"/>
          </a:xfrm>
          <a:prstGeom prst="rect">
            <a:avLst/>
          </a:prstGeom>
          <a:solidFill>
            <a:srgbClr val="0D0D0D">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09FE847-C820-A0C8-F305-29CEDDF0BE63}"/>
              </a:ext>
            </a:extLst>
          </p:cNvPr>
          <p:cNvSpPr txBox="1">
            <a:spLocks noGrp="1" noRot="1" noMove="1" noResize="1" noEditPoints="1" noAdjustHandles="1" noChangeArrowheads="1" noChangeShapeType="1"/>
          </p:cNvSpPr>
          <p:nvPr/>
        </p:nvSpPr>
        <p:spPr>
          <a:xfrm flipH="1">
            <a:off x="158018" y="6218289"/>
            <a:ext cx="12091132" cy="646331"/>
          </a:xfrm>
          <a:prstGeom prst="rect">
            <a:avLst/>
          </a:prstGeom>
          <a:noFill/>
        </p:spPr>
        <p:txBody>
          <a:bodyPr wrap="square" rtlCol="0">
            <a:spAutoFit/>
          </a:bodyPr>
          <a:lstStyle/>
          <a:p>
            <a:r>
              <a:rPr lang="en-US" sz="3600" b="1" dirty="0">
                <a:solidFill>
                  <a:schemeClr val="bg1"/>
                </a:solidFill>
                <a:latin typeface="Source Sans Pro" panose="020B0503030403020204" pitchFamily="34" charset="0"/>
                <a:ea typeface="Source Sans Pro" panose="020B0503030403020204" pitchFamily="34" charset="0"/>
              </a:rPr>
              <a:t>HONEYGUIDE WILL BE THERE, LET’S MEET UP.  </a:t>
            </a:r>
          </a:p>
        </p:txBody>
      </p:sp>
    </p:spTree>
    <p:extLst>
      <p:ext uri="{BB962C8B-B14F-4D97-AF65-F5344CB8AC3E}">
        <p14:creationId xmlns:p14="http://schemas.microsoft.com/office/powerpoint/2010/main" val="151049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BCAE1-30B0-9679-46FE-02E7F1CD9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11150" cy="8678995"/>
          </a:xfrm>
          <a:prstGeom prst="rect">
            <a:avLst/>
          </a:prstGeom>
        </p:spPr>
      </p:pic>
      <p:sp>
        <p:nvSpPr>
          <p:cNvPr id="5" name="Rectangle 4">
            <a:extLst>
              <a:ext uri="{FF2B5EF4-FFF2-40B4-BE49-F238E27FC236}">
                <a16:creationId xmlns:a16="http://schemas.microsoft.com/office/drawing/2014/main" id="{DD8943AF-29A6-4331-EBED-FDB738B45756}"/>
              </a:ext>
            </a:extLst>
          </p:cNvPr>
          <p:cNvSpPr/>
          <p:nvPr/>
        </p:nvSpPr>
        <p:spPr>
          <a:xfrm>
            <a:off x="-257174" y="-228600"/>
            <a:ext cx="13192124" cy="7791450"/>
          </a:xfrm>
          <a:prstGeom prst="rect">
            <a:avLst/>
          </a:prstGeom>
          <a:solidFill>
            <a:srgbClr val="404040">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51E7C40A-2BAD-26C8-4212-883D57F4A02E}"/>
              </a:ext>
            </a:extLst>
          </p:cNvPr>
          <p:cNvGraphicFramePr>
            <a:graphicFrameLocks noGrp="1"/>
          </p:cNvGraphicFramePr>
          <p:nvPr>
            <p:extLst>
              <p:ext uri="{D42A27DB-BD31-4B8C-83A1-F6EECF244321}">
                <p14:modId xmlns:p14="http://schemas.microsoft.com/office/powerpoint/2010/main" val="2058365188"/>
              </p:ext>
            </p:extLst>
          </p:nvPr>
        </p:nvGraphicFramePr>
        <p:xfrm>
          <a:off x="409573" y="752733"/>
          <a:ext cx="11487151" cy="5887156"/>
        </p:xfrm>
        <a:graphic>
          <a:graphicData uri="http://schemas.openxmlformats.org/drawingml/2006/table">
            <a:tbl>
              <a:tblPr>
                <a:tableStyleId>{5C22544A-7EE6-4342-B048-85BDC9FD1C3A}</a:tableStyleId>
              </a:tblPr>
              <a:tblGrid>
                <a:gridCol w="1482417">
                  <a:extLst>
                    <a:ext uri="{9D8B030D-6E8A-4147-A177-3AD203B41FA5}">
                      <a16:colId xmlns:a16="http://schemas.microsoft.com/office/drawing/2014/main" val="2112734113"/>
                    </a:ext>
                  </a:extLst>
                </a:gridCol>
                <a:gridCol w="8091836">
                  <a:extLst>
                    <a:ext uri="{9D8B030D-6E8A-4147-A177-3AD203B41FA5}">
                      <a16:colId xmlns:a16="http://schemas.microsoft.com/office/drawing/2014/main" val="1346191504"/>
                    </a:ext>
                  </a:extLst>
                </a:gridCol>
                <a:gridCol w="1912898">
                  <a:extLst>
                    <a:ext uri="{9D8B030D-6E8A-4147-A177-3AD203B41FA5}">
                      <a16:colId xmlns:a16="http://schemas.microsoft.com/office/drawing/2014/main" val="2690000205"/>
                    </a:ext>
                  </a:extLst>
                </a:gridCol>
              </a:tblGrid>
              <a:tr h="0">
                <a:tc>
                  <a:txBody>
                    <a:bodyPr/>
                    <a:lstStyle/>
                    <a:p>
                      <a:pPr marL="0" marR="0">
                        <a:lnSpc>
                          <a:spcPct val="115000"/>
                        </a:lnSpc>
                        <a:spcBef>
                          <a:spcPts val="0"/>
                        </a:spcBef>
                        <a:spcAft>
                          <a:spcPts val="0"/>
                        </a:spcAft>
                      </a:pPr>
                      <a:r>
                        <a:rPr lang="en-US" sz="1600" b="1" dirty="0">
                          <a:solidFill>
                            <a:schemeClr val="bg1"/>
                          </a:solidFill>
                          <a:effectLst/>
                          <a:latin typeface="Source Sans Pro" panose="020B0503030403020204" pitchFamily="34" charset="0"/>
                          <a:ea typeface="Source Sans Pro" panose="020B0503030403020204" pitchFamily="34" charset="0"/>
                        </a:rPr>
                        <a:t>DATE AND TIME</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b="1" dirty="0">
                          <a:solidFill>
                            <a:schemeClr val="bg1"/>
                          </a:solidFill>
                          <a:effectLst/>
                          <a:latin typeface="Source Sans Pro" panose="020B0503030403020204" pitchFamily="34" charset="0"/>
                          <a:ea typeface="Source Sans Pro" panose="020B0503030403020204" pitchFamily="34" charset="0"/>
                        </a:rPr>
                        <a:t> DESCRIPTION OF SESSION</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b="1" dirty="0">
                          <a:solidFill>
                            <a:schemeClr val="bg1"/>
                          </a:solidFill>
                          <a:effectLst/>
                          <a:latin typeface="Source Sans Pro" panose="020B0503030403020204" pitchFamily="34" charset="0"/>
                          <a:ea typeface="Source Sans Pro" panose="020B0503030403020204" pitchFamily="34" charset="0"/>
                        </a:rPr>
                        <a:t>SESSION ID</a:t>
                      </a:r>
                    </a:p>
                  </a:txBody>
                  <a:tcPr marL="44182" marR="19741" marT="12691" marB="94474">
                    <a:solidFill>
                      <a:schemeClr val="tx1">
                        <a:lumMod val="75000"/>
                        <a:lumOff val="25000"/>
                      </a:schemeClr>
                    </a:solidFill>
                  </a:tcPr>
                </a:tc>
                <a:extLst>
                  <a:ext uri="{0D108BD9-81ED-4DB2-BD59-A6C34878D82A}">
                    <a16:rowId xmlns:a16="http://schemas.microsoft.com/office/drawing/2014/main" val="3666465611"/>
                  </a:ext>
                </a:extLst>
              </a:tr>
              <a:tr h="913177">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Tuesday 19 July 16:00-17:30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Workshop: Sam Shaba is presenting our Management Tools (</a:t>
                      </a:r>
                      <a:r>
                        <a:rPr lang="en-US" sz="1600" dirty="0" err="1">
                          <a:solidFill>
                            <a:schemeClr val="bg1"/>
                          </a:solidFill>
                          <a:effectLst/>
                          <a:latin typeface="Source Sans Pro" panose="020B0503030403020204" pitchFamily="34" charset="0"/>
                          <a:ea typeface="Source Sans Pro" panose="020B0503030403020204" pitchFamily="34" charset="0"/>
                        </a:rPr>
                        <a:t>MA&amp;T</a:t>
                      </a:r>
                      <a:r>
                        <a:rPr lang="en-US" sz="1600" dirty="0">
                          <a:solidFill>
                            <a:schemeClr val="bg1"/>
                          </a:solidFill>
                          <a:effectLst/>
                          <a:latin typeface="Source Sans Pro" panose="020B0503030403020204" pitchFamily="34" charset="0"/>
                          <a:ea typeface="Source Sans Pro" panose="020B0503030403020204" pitchFamily="34" charset="0"/>
                        </a:rPr>
                        <a:t>) that strengthen management in conservancies, WMAs &amp; partners.</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079-PCA-GOV</a:t>
                      </a:r>
                    </a:p>
                  </a:txBody>
                  <a:tcPr marL="44182" marR="19741" marT="12691" marB="94474">
                    <a:solidFill>
                      <a:schemeClr val="tx1">
                        <a:lumMod val="75000"/>
                        <a:lumOff val="25000"/>
                      </a:schemeClr>
                    </a:solidFill>
                  </a:tcPr>
                </a:tc>
                <a:extLst>
                  <a:ext uri="{0D108BD9-81ED-4DB2-BD59-A6C34878D82A}">
                    <a16:rowId xmlns:a16="http://schemas.microsoft.com/office/drawing/2014/main" val="2967251195"/>
                  </a:ext>
                </a:extLst>
              </a:tr>
              <a:tr h="767606">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Wednesday 20 July 10:30-12:30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Stream 2 Panel 2: Damian is joining a panel that will discuss Sustaining Community Conservation: The Need for New Funding Models and Practices.</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ST-6</a:t>
                      </a:r>
                    </a:p>
                  </a:txBody>
                  <a:tcPr marL="44182" marR="19741" marT="12691" marB="94474">
                    <a:solidFill>
                      <a:schemeClr val="tx1">
                        <a:lumMod val="75000"/>
                        <a:lumOff val="25000"/>
                      </a:schemeClr>
                    </a:solidFill>
                  </a:tcPr>
                </a:tc>
                <a:extLst>
                  <a:ext uri="{0D108BD9-81ED-4DB2-BD59-A6C34878D82A}">
                    <a16:rowId xmlns:a16="http://schemas.microsoft.com/office/drawing/2014/main" val="770869429"/>
                  </a:ext>
                </a:extLst>
              </a:tr>
              <a:tr h="968223">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Wednesday 20 July 16:00-17:30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Damian will join a panel discussion on the strategic planning process together with 4 other organizations who are all at different stages of the strategic planning process and will reflect on their experiences as they have navigated the process of strategic planning.</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TNC</a:t>
                      </a:r>
                    </a:p>
                  </a:txBody>
                  <a:tcPr marL="44182" marR="19741" marT="12691" marB="94474">
                    <a:solidFill>
                      <a:schemeClr val="tx1">
                        <a:lumMod val="75000"/>
                        <a:lumOff val="25000"/>
                      </a:schemeClr>
                    </a:solidFill>
                  </a:tcPr>
                </a:tc>
                <a:extLst>
                  <a:ext uri="{0D108BD9-81ED-4DB2-BD59-A6C34878D82A}">
                    <a16:rowId xmlns:a16="http://schemas.microsoft.com/office/drawing/2014/main" val="3680007503"/>
                  </a:ext>
                </a:extLst>
              </a:tr>
              <a:tr h="767606">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Thursday 21 July 14:15-15:00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Damian, Sam and Meshurie  will be presenting a TED styled talk on  Balancing professionalization with traditional governance systems in community wildlife management areas.</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a:solidFill>
                            <a:schemeClr val="bg1"/>
                          </a:solidFill>
                          <a:effectLst/>
                          <a:latin typeface="Source Sans Pro" panose="020B0503030403020204" pitchFamily="34" charset="0"/>
                          <a:ea typeface="Source Sans Pro" panose="020B0503030403020204" pitchFamily="34" charset="0"/>
                        </a:rPr>
                        <a:t>SUSTAINABILITY AND RESILIENCE PAVILION</a:t>
                      </a:r>
                    </a:p>
                  </a:txBody>
                  <a:tcPr marL="44182" marR="19741" marT="12691" marB="94474">
                    <a:solidFill>
                      <a:schemeClr val="tx1">
                        <a:lumMod val="75000"/>
                        <a:lumOff val="25000"/>
                      </a:schemeClr>
                    </a:solidFill>
                  </a:tcPr>
                </a:tc>
                <a:extLst>
                  <a:ext uri="{0D108BD9-81ED-4DB2-BD59-A6C34878D82A}">
                    <a16:rowId xmlns:a16="http://schemas.microsoft.com/office/drawing/2014/main" val="3169965776"/>
                  </a:ext>
                </a:extLst>
              </a:tr>
              <a:tr h="968223">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Thursday 21 July 16:00-17:30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a:solidFill>
                            <a:schemeClr val="bg1"/>
                          </a:solidFill>
                          <a:effectLst/>
                          <a:latin typeface="Source Sans Pro" panose="020B0503030403020204" pitchFamily="34" charset="0"/>
                          <a:ea typeface="Source Sans Pro" panose="020B0503030403020204" pitchFamily="34" charset="0"/>
                        </a:rPr>
                        <a:t>Damian will join the knowledge Café : Inclusive governance is critical in conservation &amp; sustainable use. Peer-to-peer learning between practitioners is key to finding solutions &amp; we will link practitioners &amp; provide a platform for exchange &amp; mutual learning on governance.</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a:solidFill>
                            <a:schemeClr val="bg1"/>
                          </a:solidFill>
                          <a:effectLst/>
                          <a:latin typeface="Source Sans Pro" panose="020B0503030403020204" pitchFamily="34" charset="0"/>
                          <a:ea typeface="Source Sans Pro" panose="020B0503030403020204" pitchFamily="34" charset="0"/>
                        </a:rPr>
                        <a:t> 079-PCA-PEO-GOV </a:t>
                      </a:r>
                    </a:p>
                  </a:txBody>
                  <a:tcPr marL="44182" marR="19741" marT="12691" marB="94474">
                    <a:solidFill>
                      <a:schemeClr val="tx1">
                        <a:lumMod val="75000"/>
                        <a:lumOff val="25000"/>
                      </a:schemeClr>
                    </a:solidFill>
                  </a:tcPr>
                </a:tc>
                <a:extLst>
                  <a:ext uri="{0D108BD9-81ED-4DB2-BD59-A6C34878D82A}">
                    <a16:rowId xmlns:a16="http://schemas.microsoft.com/office/drawing/2014/main" val="3586330768"/>
                  </a:ext>
                </a:extLst>
              </a:tr>
              <a:tr h="968223">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Saturday 23 July 10:30-12:00</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a:solidFill>
                            <a:schemeClr val="bg1"/>
                          </a:solidFill>
                          <a:effectLst/>
                          <a:latin typeface="Source Sans Pro" panose="020B0503030403020204" pitchFamily="34" charset="0"/>
                          <a:ea typeface="Source Sans Pro" panose="020B0503030403020204" pitchFamily="34" charset="0"/>
                        </a:rPr>
                        <a:t>We have jointly developed a panel discussion: Moderated by John Kamanga, a discussion exploring the experiences of 5 community conservation leaders from different community lead conservation initiatives who are successfully impacting both people and wildlife.</a:t>
                      </a:r>
                    </a:p>
                  </a:txBody>
                  <a:tcPr marL="44182" marR="19741" marT="12691" marB="94474">
                    <a:solidFill>
                      <a:schemeClr val="tx1">
                        <a:lumMod val="75000"/>
                        <a:lumOff val="25000"/>
                      </a:schemeClr>
                    </a:solidFill>
                  </a:tcPr>
                </a:tc>
                <a:tc>
                  <a:txBody>
                    <a:bodyPr/>
                    <a:lstStyle/>
                    <a:p>
                      <a:pPr marL="0" marR="0">
                        <a:lnSpc>
                          <a:spcPct val="115000"/>
                        </a:lnSpc>
                        <a:spcBef>
                          <a:spcPts val="0"/>
                        </a:spcBef>
                        <a:spcAft>
                          <a:spcPts val="0"/>
                        </a:spcAft>
                      </a:pPr>
                      <a:r>
                        <a:rPr lang="en-US" sz="1600" dirty="0">
                          <a:solidFill>
                            <a:schemeClr val="bg1"/>
                          </a:solidFill>
                          <a:effectLst/>
                          <a:latin typeface="Source Sans Pro" panose="020B0503030403020204" pitchFamily="34" charset="0"/>
                          <a:ea typeface="Source Sans Pro" panose="020B0503030403020204" pitchFamily="34" charset="0"/>
                        </a:rPr>
                        <a:t>015-PEO-GOV</a:t>
                      </a:r>
                    </a:p>
                  </a:txBody>
                  <a:tcPr marL="44182" marR="19741" marT="12691" marB="94474">
                    <a:solidFill>
                      <a:schemeClr val="tx1">
                        <a:lumMod val="75000"/>
                        <a:lumOff val="25000"/>
                      </a:schemeClr>
                    </a:solidFill>
                  </a:tcPr>
                </a:tc>
                <a:extLst>
                  <a:ext uri="{0D108BD9-81ED-4DB2-BD59-A6C34878D82A}">
                    <a16:rowId xmlns:a16="http://schemas.microsoft.com/office/drawing/2014/main" val="1949467410"/>
                  </a:ext>
                </a:extLst>
              </a:tr>
            </a:tbl>
          </a:graphicData>
        </a:graphic>
      </p:graphicFrame>
      <p:sp>
        <p:nvSpPr>
          <p:cNvPr id="6" name="TextBox 5">
            <a:extLst>
              <a:ext uri="{FF2B5EF4-FFF2-40B4-BE49-F238E27FC236}">
                <a16:creationId xmlns:a16="http://schemas.microsoft.com/office/drawing/2014/main" id="{579E3597-1EA4-0C21-62D6-317E55EF3F1A}"/>
              </a:ext>
            </a:extLst>
          </p:cNvPr>
          <p:cNvSpPr txBox="1"/>
          <p:nvPr/>
        </p:nvSpPr>
        <p:spPr>
          <a:xfrm flipH="1">
            <a:off x="295276" y="55604"/>
            <a:ext cx="12091132" cy="646331"/>
          </a:xfrm>
          <a:prstGeom prst="rect">
            <a:avLst/>
          </a:prstGeom>
          <a:noFill/>
        </p:spPr>
        <p:txBody>
          <a:bodyPr wrap="square" rtlCol="0">
            <a:spAutoFit/>
          </a:bodyPr>
          <a:lstStyle/>
          <a:p>
            <a:r>
              <a:rPr lang="en-US" sz="3600" b="1" dirty="0">
                <a:solidFill>
                  <a:schemeClr val="bg1"/>
                </a:solidFill>
                <a:latin typeface="Source Sans Pro" panose="020B0503030403020204" pitchFamily="34" charset="0"/>
                <a:ea typeface="Source Sans Pro" panose="020B0503030403020204" pitchFamily="34" charset="0"/>
              </a:rPr>
              <a:t>JOIN US AT ONE OF THESE EVENTS.  </a:t>
            </a:r>
          </a:p>
        </p:txBody>
      </p:sp>
    </p:spTree>
    <p:extLst>
      <p:ext uri="{BB962C8B-B14F-4D97-AF65-F5344CB8AC3E}">
        <p14:creationId xmlns:p14="http://schemas.microsoft.com/office/powerpoint/2010/main" val="175685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73213-45FD-57B1-5D63-1ACA21064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6" y="1891295"/>
            <a:ext cx="1595481" cy="1747255"/>
          </a:xfrm>
          <a:prstGeom prst="rect">
            <a:avLst/>
          </a:prstGeom>
        </p:spPr>
      </p:pic>
      <p:sp>
        <p:nvSpPr>
          <p:cNvPr id="5" name="TextBox 4">
            <a:extLst>
              <a:ext uri="{FF2B5EF4-FFF2-40B4-BE49-F238E27FC236}">
                <a16:creationId xmlns:a16="http://schemas.microsoft.com/office/drawing/2014/main" id="{BA191B68-4A95-799F-DFA4-1F544850ADDA}"/>
              </a:ext>
            </a:extLst>
          </p:cNvPr>
          <p:cNvSpPr txBox="1"/>
          <p:nvPr/>
        </p:nvSpPr>
        <p:spPr>
          <a:xfrm>
            <a:off x="-100408" y="3706468"/>
            <a:ext cx="3114568" cy="738664"/>
          </a:xfrm>
          <a:prstGeom prst="rect">
            <a:avLst/>
          </a:prstGeom>
          <a:noFill/>
        </p:spPr>
        <p:txBody>
          <a:bodyPr wrap="square" rtlCol="0">
            <a:spAutoFit/>
          </a:bodyPr>
          <a:lstStyle/>
          <a:p>
            <a:pPr algn="ctr"/>
            <a:r>
              <a:rPr lang="en-US" sz="1400" b="1" dirty="0">
                <a:latin typeface="Source Sans Pro" panose="020B0503030403020204" pitchFamily="34" charset="0"/>
                <a:ea typeface="Source Sans Pro" panose="020B0503030403020204" pitchFamily="34" charset="0"/>
              </a:rPr>
              <a:t>SUPUK OLEKAO</a:t>
            </a:r>
          </a:p>
          <a:p>
            <a:pPr algn="ctr"/>
            <a:r>
              <a:rPr lang="en-US" sz="1400" b="1" dirty="0">
                <a:solidFill>
                  <a:srgbClr val="000000"/>
                </a:solidFill>
                <a:latin typeface="Source Sans Pro" panose="020B0503030403020204" pitchFamily="34" charset="0"/>
                <a:ea typeface="Source Sans Pro" panose="020B0503030403020204" pitchFamily="34" charset="0"/>
              </a:rPr>
              <a:t>MANAGER</a:t>
            </a:r>
          </a:p>
          <a:p>
            <a:pPr algn="ctr"/>
            <a:r>
              <a:rPr lang="en-US" sz="1400" b="1" dirty="0">
                <a:solidFill>
                  <a:srgbClr val="000000"/>
                </a:solidFill>
                <a:effectLst/>
                <a:latin typeface="Source Sans Pro" panose="020B0503030403020204" pitchFamily="34" charset="0"/>
                <a:ea typeface="Source Sans Pro" panose="020B0503030403020204" pitchFamily="34" charset="0"/>
              </a:rPr>
              <a:t>MAKAME WMA</a:t>
            </a:r>
            <a:r>
              <a:rPr lang="en-US" sz="1200" dirty="0">
                <a:solidFill>
                  <a:srgbClr val="000000"/>
                </a:solidFill>
                <a:effectLst/>
                <a:latin typeface="Source Sans Pro" panose="020B0503030403020204" pitchFamily="34" charset="0"/>
                <a:ea typeface="Source Sans Pro" panose="020B0503030403020204" pitchFamily="34" charset="0"/>
              </a:rPr>
              <a:t>.</a:t>
            </a:r>
            <a:endParaRPr lang="en-US" dirty="0"/>
          </a:p>
        </p:txBody>
      </p:sp>
      <p:pic>
        <p:nvPicPr>
          <p:cNvPr id="6" name="Graphic 5" descr="Marketing outline">
            <a:extLst>
              <a:ext uri="{FF2B5EF4-FFF2-40B4-BE49-F238E27FC236}">
                <a16:creationId xmlns:a16="http://schemas.microsoft.com/office/drawing/2014/main" id="{948E409B-8036-015F-C85E-FAB54ED3FE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93393" y="102351"/>
            <a:ext cx="1345407" cy="1345407"/>
          </a:xfrm>
          <a:prstGeom prst="rect">
            <a:avLst/>
          </a:prstGeom>
        </p:spPr>
      </p:pic>
      <p:sp>
        <p:nvSpPr>
          <p:cNvPr id="7" name="TextBox 6">
            <a:extLst>
              <a:ext uri="{FF2B5EF4-FFF2-40B4-BE49-F238E27FC236}">
                <a16:creationId xmlns:a16="http://schemas.microsoft.com/office/drawing/2014/main" id="{661F0CD7-A1F1-4DD6-81F5-916EA954028D}"/>
              </a:ext>
            </a:extLst>
          </p:cNvPr>
          <p:cNvSpPr txBox="1"/>
          <p:nvPr/>
        </p:nvSpPr>
        <p:spPr>
          <a:xfrm>
            <a:off x="221566" y="234458"/>
            <a:ext cx="8748716" cy="646331"/>
          </a:xfrm>
          <a:prstGeom prst="rect">
            <a:avLst/>
          </a:prstGeom>
          <a:noFill/>
        </p:spPr>
        <p:txBody>
          <a:bodyPr wrap="square" rtlCol="0">
            <a:spAutoFit/>
          </a:bodyPr>
          <a:lstStyle/>
          <a:p>
            <a:r>
              <a:rPr lang="en-US" sz="3600" b="1" dirty="0">
                <a:latin typeface="Aleo" panose="020F0502020204030203" pitchFamily="34" charset="0"/>
              </a:rPr>
              <a:t>MEET THE TEAM</a:t>
            </a:r>
          </a:p>
        </p:txBody>
      </p:sp>
      <p:pic>
        <p:nvPicPr>
          <p:cNvPr id="9" name="Picture 8">
            <a:extLst>
              <a:ext uri="{FF2B5EF4-FFF2-40B4-BE49-F238E27FC236}">
                <a16:creationId xmlns:a16="http://schemas.microsoft.com/office/drawing/2014/main" id="{10CD62D1-B1F5-81FC-4514-E83C63A00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2714" y="2135809"/>
            <a:ext cx="1390679" cy="1536700"/>
          </a:xfrm>
          <a:prstGeom prst="rect">
            <a:avLst/>
          </a:prstGeom>
        </p:spPr>
      </p:pic>
      <p:pic>
        <p:nvPicPr>
          <p:cNvPr id="11" name="Picture 10">
            <a:extLst>
              <a:ext uri="{FF2B5EF4-FFF2-40B4-BE49-F238E27FC236}">
                <a16:creationId xmlns:a16="http://schemas.microsoft.com/office/drawing/2014/main" id="{316422C3-2B33-453E-18A0-C771A0FE97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7336" y="2258668"/>
            <a:ext cx="1582928" cy="1447800"/>
          </a:xfrm>
          <a:prstGeom prst="rect">
            <a:avLst/>
          </a:prstGeom>
        </p:spPr>
      </p:pic>
      <p:pic>
        <p:nvPicPr>
          <p:cNvPr id="15" name="Picture 14">
            <a:extLst>
              <a:ext uri="{FF2B5EF4-FFF2-40B4-BE49-F238E27FC236}">
                <a16:creationId xmlns:a16="http://schemas.microsoft.com/office/drawing/2014/main" id="{9BFE06D4-8F1D-CE59-EEA7-DC8FDF0D2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4500" y="1676772"/>
            <a:ext cx="1797050" cy="2399028"/>
          </a:xfrm>
          <a:prstGeom prst="rect">
            <a:avLst/>
          </a:prstGeom>
        </p:spPr>
      </p:pic>
      <p:sp>
        <p:nvSpPr>
          <p:cNvPr id="18" name="TextBox 17">
            <a:extLst>
              <a:ext uri="{FF2B5EF4-FFF2-40B4-BE49-F238E27FC236}">
                <a16:creationId xmlns:a16="http://schemas.microsoft.com/office/drawing/2014/main" id="{E3CDB4F9-A70C-3666-E2F4-0E7F29997523}"/>
              </a:ext>
            </a:extLst>
          </p:cNvPr>
          <p:cNvSpPr txBox="1"/>
          <p:nvPr/>
        </p:nvSpPr>
        <p:spPr>
          <a:xfrm>
            <a:off x="2147492" y="3740427"/>
            <a:ext cx="3114568" cy="738664"/>
          </a:xfrm>
          <a:prstGeom prst="rect">
            <a:avLst/>
          </a:prstGeom>
          <a:noFill/>
        </p:spPr>
        <p:txBody>
          <a:bodyPr wrap="square" rtlCol="0">
            <a:spAutoFit/>
          </a:bodyPr>
          <a:lstStyle/>
          <a:p>
            <a:pPr algn="ctr"/>
            <a:r>
              <a:rPr lang="en-US" sz="1400" b="1" dirty="0">
                <a:latin typeface="Source Sans Pro" panose="020B0503030403020204" pitchFamily="34" charset="0"/>
                <a:ea typeface="Source Sans Pro" panose="020B0503030403020204" pitchFamily="34" charset="0"/>
              </a:rPr>
              <a:t>SUPUK OLEKAO</a:t>
            </a:r>
          </a:p>
          <a:p>
            <a:pPr algn="ctr"/>
            <a:r>
              <a:rPr lang="en-US" sz="1400" b="1" dirty="0">
                <a:solidFill>
                  <a:srgbClr val="000000"/>
                </a:solidFill>
                <a:latin typeface="Source Sans Pro" panose="020B0503030403020204" pitchFamily="34" charset="0"/>
                <a:ea typeface="Source Sans Pro" panose="020B0503030403020204" pitchFamily="34" charset="0"/>
              </a:rPr>
              <a:t>MANAGER</a:t>
            </a:r>
          </a:p>
          <a:p>
            <a:pPr algn="ctr"/>
            <a:r>
              <a:rPr lang="en-US" sz="1400" b="1" dirty="0">
                <a:solidFill>
                  <a:srgbClr val="000000"/>
                </a:solidFill>
                <a:effectLst/>
                <a:latin typeface="Source Sans Pro" panose="020B0503030403020204" pitchFamily="34" charset="0"/>
                <a:ea typeface="Source Sans Pro" panose="020B0503030403020204" pitchFamily="34" charset="0"/>
              </a:rPr>
              <a:t>MAKAME WMA</a:t>
            </a:r>
            <a:r>
              <a:rPr lang="en-US" sz="1200" dirty="0">
                <a:solidFill>
                  <a:srgbClr val="000000"/>
                </a:solidFill>
                <a:effectLst/>
                <a:latin typeface="Source Sans Pro" panose="020B0503030403020204" pitchFamily="34" charset="0"/>
                <a:ea typeface="Source Sans Pro" panose="020B0503030403020204" pitchFamily="34" charset="0"/>
              </a:rPr>
              <a:t>.</a:t>
            </a:r>
            <a:endParaRPr lang="en-US" dirty="0"/>
          </a:p>
        </p:txBody>
      </p:sp>
      <p:sp>
        <p:nvSpPr>
          <p:cNvPr id="19" name="TextBox 18">
            <a:extLst>
              <a:ext uri="{FF2B5EF4-FFF2-40B4-BE49-F238E27FC236}">
                <a16:creationId xmlns:a16="http://schemas.microsoft.com/office/drawing/2014/main" id="{521ED1E1-C7F9-D6DC-FC3E-15CF52BA8E59}"/>
              </a:ext>
            </a:extLst>
          </p:cNvPr>
          <p:cNvSpPr txBox="1"/>
          <p:nvPr/>
        </p:nvSpPr>
        <p:spPr>
          <a:xfrm>
            <a:off x="4069012" y="3774386"/>
            <a:ext cx="3114568" cy="738664"/>
          </a:xfrm>
          <a:prstGeom prst="rect">
            <a:avLst/>
          </a:prstGeom>
          <a:noFill/>
        </p:spPr>
        <p:txBody>
          <a:bodyPr wrap="square" rtlCol="0">
            <a:spAutoFit/>
          </a:bodyPr>
          <a:lstStyle/>
          <a:p>
            <a:pPr algn="ctr"/>
            <a:r>
              <a:rPr lang="en-US" sz="1400" b="1" dirty="0">
                <a:latin typeface="Source Sans Pro" panose="020B0503030403020204" pitchFamily="34" charset="0"/>
                <a:ea typeface="Source Sans Pro" panose="020B0503030403020204" pitchFamily="34" charset="0"/>
              </a:rPr>
              <a:t>SUPUK OLEKAO</a:t>
            </a:r>
          </a:p>
          <a:p>
            <a:pPr algn="ctr"/>
            <a:r>
              <a:rPr lang="en-US" sz="1400" b="1" dirty="0">
                <a:solidFill>
                  <a:srgbClr val="000000"/>
                </a:solidFill>
                <a:latin typeface="Source Sans Pro" panose="020B0503030403020204" pitchFamily="34" charset="0"/>
                <a:ea typeface="Source Sans Pro" panose="020B0503030403020204" pitchFamily="34" charset="0"/>
              </a:rPr>
              <a:t>MANAGER</a:t>
            </a:r>
          </a:p>
          <a:p>
            <a:pPr algn="ctr"/>
            <a:r>
              <a:rPr lang="en-US" sz="1400" b="1" dirty="0">
                <a:solidFill>
                  <a:srgbClr val="000000"/>
                </a:solidFill>
                <a:effectLst/>
                <a:latin typeface="Source Sans Pro" panose="020B0503030403020204" pitchFamily="34" charset="0"/>
                <a:ea typeface="Source Sans Pro" panose="020B0503030403020204" pitchFamily="34" charset="0"/>
              </a:rPr>
              <a:t>MAKAME WMA</a:t>
            </a:r>
            <a:r>
              <a:rPr lang="en-US" sz="1200" dirty="0">
                <a:solidFill>
                  <a:srgbClr val="000000"/>
                </a:solidFill>
                <a:effectLst/>
                <a:latin typeface="Source Sans Pro" panose="020B0503030403020204" pitchFamily="34" charset="0"/>
                <a:ea typeface="Source Sans Pro" panose="020B0503030403020204" pitchFamily="34" charset="0"/>
              </a:rPr>
              <a:t>.</a:t>
            </a:r>
            <a:endParaRPr lang="en-US" dirty="0"/>
          </a:p>
        </p:txBody>
      </p:sp>
      <p:sp>
        <p:nvSpPr>
          <p:cNvPr id="20" name="TextBox 19">
            <a:extLst>
              <a:ext uri="{FF2B5EF4-FFF2-40B4-BE49-F238E27FC236}">
                <a16:creationId xmlns:a16="http://schemas.microsoft.com/office/drawing/2014/main" id="{84DD40C7-AD1F-EC72-0574-875865150146}"/>
              </a:ext>
            </a:extLst>
          </p:cNvPr>
          <p:cNvSpPr txBox="1"/>
          <p:nvPr/>
        </p:nvSpPr>
        <p:spPr>
          <a:xfrm>
            <a:off x="5952676" y="4211636"/>
            <a:ext cx="3114568" cy="738664"/>
          </a:xfrm>
          <a:prstGeom prst="rect">
            <a:avLst/>
          </a:prstGeom>
          <a:noFill/>
        </p:spPr>
        <p:txBody>
          <a:bodyPr wrap="square" rtlCol="0">
            <a:spAutoFit/>
          </a:bodyPr>
          <a:lstStyle/>
          <a:p>
            <a:pPr algn="ctr"/>
            <a:r>
              <a:rPr lang="en-US" sz="1400" b="1" dirty="0">
                <a:latin typeface="Source Sans Pro" panose="020B0503030403020204" pitchFamily="34" charset="0"/>
                <a:ea typeface="Source Sans Pro" panose="020B0503030403020204" pitchFamily="34" charset="0"/>
              </a:rPr>
              <a:t>SUPUK OLEKAO</a:t>
            </a:r>
          </a:p>
          <a:p>
            <a:pPr algn="ctr"/>
            <a:r>
              <a:rPr lang="en-US" sz="1400" b="1" dirty="0">
                <a:solidFill>
                  <a:srgbClr val="000000"/>
                </a:solidFill>
                <a:latin typeface="Source Sans Pro" panose="020B0503030403020204" pitchFamily="34" charset="0"/>
                <a:ea typeface="Source Sans Pro" panose="020B0503030403020204" pitchFamily="34" charset="0"/>
              </a:rPr>
              <a:t>MANAGER</a:t>
            </a:r>
          </a:p>
          <a:p>
            <a:pPr algn="ctr"/>
            <a:r>
              <a:rPr lang="en-US" sz="1400" b="1" dirty="0">
                <a:solidFill>
                  <a:srgbClr val="000000"/>
                </a:solidFill>
                <a:effectLst/>
                <a:latin typeface="Source Sans Pro" panose="020B0503030403020204" pitchFamily="34" charset="0"/>
                <a:ea typeface="Source Sans Pro" panose="020B0503030403020204" pitchFamily="34" charset="0"/>
              </a:rPr>
              <a:t>MAKAME WMA</a:t>
            </a:r>
            <a:r>
              <a:rPr lang="en-US" sz="1200" dirty="0">
                <a:solidFill>
                  <a:srgbClr val="000000"/>
                </a:solidFill>
                <a:effectLst/>
                <a:latin typeface="Source Sans Pro" panose="020B0503030403020204" pitchFamily="34" charset="0"/>
                <a:ea typeface="Source Sans Pro" panose="020B0503030403020204" pitchFamily="34" charset="0"/>
              </a:rPr>
              <a:t>.</a:t>
            </a:r>
            <a:endParaRPr lang="en-US" dirty="0"/>
          </a:p>
        </p:txBody>
      </p:sp>
    </p:spTree>
    <p:extLst>
      <p:ext uri="{BB962C8B-B14F-4D97-AF65-F5344CB8AC3E}">
        <p14:creationId xmlns:p14="http://schemas.microsoft.com/office/powerpoint/2010/main" val="248996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105120-EC61-6DB7-A8A7-391271698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2" y="-29556"/>
            <a:ext cx="12293600" cy="8195733"/>
          </a:xfrm>
          <a:prstGeom prst="rect">
            <a:avLst/>
          </a:prstGeom>
        </p:spPr>
      </p:pic>
      <p:sp>
        <p:nvSpPr>
          <p:cNvPr id="15" name="Rectangle 14">
            <a:extLst>
              <a:ext uri="{FF2B5EF4-FFF2-40B4-BE49-F238E27FC236}">
                <a16:creationId xmlns:a16="http://schemas.microsoft.com/office/drawing/2014/main" id="{1571BA7C-5EA4-4640-8823-E8E1478F0D90}"/>
              </a:ext>
            </a:extLst>
          </p:cNvPr>
          <p:cNvSpPr/>
          <p:nvPr/>
        </p:nvSpPr>
        <p:spPr>
          <a:xfrm>
            <a:off x="-788986" y="8096729"/>
            <a:ext cx="13084171" cy="7206292"/>
          </a:xfrm>
          <a:prstGeom prst="rect">
            <a:avLst/>
          </a:prstGeom>
          <a:solidFill>
            <a:schemeClr val="accent4">
              <a:lumMod val="20000"/>
              <a:lumOff val="80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194476D-855A-41AC-B27B-2261FFC2DF4B}"/>
              </a:ext>
            </a:extLst>
          </p:cNvPr>
          <p:cNvSpPr txBox="1"/>
          <p:nvPr/>
        </p:nvSpPr>
        <p:spPr>
          <a:xfrm>
            <a:off x="625036" y="297973"/>
            <a:ext cx="5623364" cy="1077218"/>
          </a:xfrm>
          <a:prstGeom prst="rect">
            <a:avLst/>
          </a:prstGeom>
          <a:noFill/>
        </p:spPr>
        <p:txBody>
          <a:bodyPr wrap="square" rtlCol="0">
            <a:spAutoFit/>
          </a:bodyPr>
          <a:lstStyle/>
          <a:p>
            <a:r>
              <a:rPr lang="en-US" sz="3200" dirty="0">
                <a:solidFill>
                  <a:schemeClr val="bg1"/>
                </a:solidFill>
                <a:latin typeface="Aleo" panose="020F0502020204030203" pitchFamily="34" charset="0"/>
              </a:rPr>
              <a:t>THANKS TO OUR SUPPORTERS</a:t>
            </a:r>
            <a:endParaRPr lang="en-US" sz="2400" dirty="0">
              <a:solidFill>
                <a:schemeClr val="bg1"/>
              </a:solidFill>
              <a:latin typeface="Aleo" panose="020F0502020204030203" pitchFamily="34" charset="0"/>
            </a:endParaRPr>
          </a:p>
        </p:txBody>
      </p:sp>
      <p:pic>
        <p:nvPicPr>
          <p:cNvPr id="18" name="Picture 17" descr="A picture containing text, sign&#10;&#10;Description automatically generated">
            <a:hlinkClick r:id="rId3"/>
            <a:extLst>
              <a:ext uri="{FF2B5EF4-FFF2-40B4-BE49-F238E27FC236}">
                <a16:creationId xmlns:a16="http://schemas.microsoft.com/office/drawing/2014/main" id="{E8A146B7-9ACA-4970-9F1C-60F6C2487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36" y="3344550"/>
            <a:ext cx="2622371" cy="1012235"/>
          </a:xfrm>
          <a:prstGeom prst="rect">
            <a:avLst/>
          </a:prstGeom>
        </p:spPr>
      </p:pic>
      <p:pic>
        <p:nvPicPr>
          <p:cNvPr id="24" name="Picture 23">
            <a:hlinkClick r:id="rId5"/>
            <a:extLst>
              <a:ext uri="{FF2B5EF4-FFF2-40B4-BE49-F238E27FC236}">
                <a16:creationId xmlns:a16="http://schemas.microsoft.com/office/drawing/2014/main" id="{A2927EAD-F9D4-4AC2-ADA7-028C7CE211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6242" y="1349188"/>
            <a:ext cx="1586865" cy="1281468"/>
          </a:xfrm>
          <a:prstGeom prst="rect">
            <a:avLst/>
          </a:prstGeom>
        </p:spPr>
      </p:pic>
      <p:pic>
        <p:nvPicPr>
          <p:cNvPr id="28" name="Picture 27">
            <a:hlinkClick r:id="rId7"/>
            <a:extLst>
              <a:ext uri="{FF2B5EF4-FFF2-40B4-BE49-F238E27FC236}">
                <a16:creationId xmlns:a16="http://schemas.microsoft.com/office/drawing/2014/main" id="{5379F468-812F-4030-B230-619CA0E0A0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5036" y="6161766"/>
            <a:ext cx="3979671" cy="544321"/>
          </a:xfrm>
          <a:prstGeom prst="rect">
            <a:avLst/>
          </a:prstGeom>
        </p:spPr>
      </p:pic>
      <p:pic>
        <p:nvPicPr>
          <p:cNvPr id="20" name="Picture 19">
            <a:extLst>
              <a:ext uri="{FF2B5EF4-FFF2-40B4-BE49-F238E27FC236}">
                <a16:creationId xmlns:a16="http://schemas.microsoft.com/office/drawing/2014/main" id="{2DAA66D0-CDD7-8D46-032B-CA6C592F75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036" y="4860108"/>
            <a:ext cx="2256884" cy="1128442"/>
          </a:xfrm>
          <a:prstGeom prst="rect">
            <a:avLst/>
          </a:prstGeom>
        </p:spPr>
      </p:pic>
      <p:sp>
        <p:nvSpPr>
          <p:cNvPr id="27" name="TextBox 26">
            <a:extLst>
              <a:ext uri="{FF2B5EF4-FFF2-40B4-BE49-F238E27FC236}">
                <a16:creationId xmlns:a16="http://schemas.microsoft.com/office/drawing/2014/main" id="{FFF66F9A-8B2B-A607-F188-48EBE358BE63}"/>
              </a:ext>
            </a:extLst>
          </p:cNvPr>
          <p:cNvSpPr txBox="1"/>
          <p:nvPr/>
        </p:nvSpPr>
        <p:spPr>
          <a:xfrm>
            <a:off x="5302315" y="4341430"/>
            <a:ext cx="6607693" cy="2742289"/>
          </a:xfrm>
          <a:prstGeom prst="rect">
            <a:avLst/>
          </a:prstGeom>
          <a:noFill/>
        </p:spPr>
        <p:txBody>
          <a:bodyPr wrap="square" rtlCol="0">
            <a:spAutoFit/>
          </a:bodyPr>
          <a:lstStyle/>
          <a:p>
            <a:pPr marL="0" marR="0">
              <a:lnSpc>
                <a:spcPct val="115000"/>
              </a:lnSpc>
              <a:spcBef>
                <a:spcPts val="1200"/>
              </a:spcBef>
              <a:spcAft>
                <a:spcPts val="1200"/>
              </a:spcAft>
            </a:pPr>
            <a:r>
              <a:rPr lang="en-US" sz="1800" dirty="0">
                <a:solidFill>
                  <a:schemeClr val="bg1"/>
                </a:solidFill>
                <a:effectLst/>
                <a:latin typeface="Source Sans Pro" panose="020B0503030403020204" pitchFamily="34" charset="0"/>
                <a:ea typeface="Source Sans Pro" panose="020B0503030403020204" pitchFamily="34" charset="0"/>
              </a:rPr>
              <a:t>“There needs to be a shift away from economic models that value growth for growth’s sake towards a circular economy. We must engage with local communities, drawing on traditional knowledge, and promote the inclusion of women and indigenous populations in bioprospecting and other sectors.”</a:t>
            </a:r>
          </a:p>
          <a:p>
            <a:pPr marL="0" marR="0">
              <a:lnSpc>
                <a:spcPct val="115000"/>
              </a:lnSpc>
              <a:spcBef>
                <a:spcPts val="1200"/>
              </a:spcBef>
              <a:spcAft>
                <a:spcPts val="1200"/>
              </a:spcAft>
            </a:pPr>
            <a:r>
              <a:rPr lang="en-US" sz="1800" dirty="0">
                <a:solidFill>
                  <a:schemeClr val="bg1"/>
                </a:solidFill>
                <a:effectLst/>
                <a:latin typeface="Source Sans Pro" panose="020B0503030403020204" pitchFamily="34" charset="0"/>
                <a:ea typeface="Source Sans Pro" panose="020B0503030403020204" pitchFamily="34" charset="0"/>
              </a:rPr>
              <a:t>H.E. President Cyril </a:t>
            </a:r>
            <a:r>
              <a:rPr lang="en-US" sz="1800" dirty="0" err="1">
                <a:solidFill>
                  <a:schemeClr val="bg1"/>
                </a:solidFill>
                <a:effectLst/>
                <a:latin typeface="Source Sans Pro" panose="020B0503030403020204" pitchFamily="34" charset="0"/>
                <a:ea typeface="Source Sans Pro" panose="020B0503030403020204" pitchFamily="34" charset="0"/>
              </a:rPr>
              <a:t>Ramaphosa</a:t>
            </a:r>
            <a:r>
              <a:rPr lang="en-US" sz="1800" dirty="0">
                <a:solidFill>
                  <a:schemeClr val="bg1"/>
                </a:solidFill>
                <a:effectLst/>
                <a:latin typeface="Source Sans Pro" panose="020B0503030403020204" pitchFamily="34" charset="0"/>
                <a:ea typeface="Source Sans Pro" panose="020B0503030403020204" pitchFamily="34" charset="0"/>
              </a:rPr>
              <a:t>- President of South Africa</a:t>
            </a:r>
          </a:p>
          <a:p>
            <a:endParaRPr lang="en-US" dirty="0">
              <a:solidFill>
                <a:schemeClr val="bg1"/>
              </a:solidFill>
              <a:latin typeface="Source Sans Pro" panose="020B0503030403020204" pitchFamily="34" charset="0"/>
              <a:ea typeface="Source Sans Pro" panose="020B0503030403020204" pitchFamily="34" charset="0"/>
            </a:endParaRPr>
          </a:p>
        </p:txBody>
      </p:sp>
      <p:pic>
        <p:nvPicPr>
          <p:cNvPr id="30" name="Picture 29">
            <a:extLst>
              <a:ext uri="{FF2B5EF4-FFF2-40B4-BE49-F238E27FC236}">
                <a16:creationId xmlns:a16="http://schemas.microsoft.com/office/drawing/2014/main" id="{03301687-AC0C-13C4-0310-4E91BB400C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8791" y="2550352"/>
            <a:ext cx="2394859" cy="798286"/>
          </a:xfrm>
          <a:prstGeom prst="rect">
            <a:avLst/>
          </a:prstGeom>
        </p:spPr>
      </p:pic>
    </p:spTree>
    <p:extLst>
      <p:ext uri="{BB962C8B-B14F-4D97-AF65-F5344CB8AC3E}">
        <p14:creationId xmlns:p14="http://schemas.microsoft.com/office/powerpoint/2010/main" val="376537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A45EC8-1B01-474F-BB2C-993BB5B40117}"/>
              </a:ext>
            </a:extLst>
          </p:cNvPr>
          <p:cNvSpPr/>
          <p:nvPr/>
        </p:nvSpPr>
        <p:spPr>
          <a:xfrm>
            <a:off x="-243068" y="-289367"/>
            <a:ext cx="12685853" cy="74193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35635-6487-49A5-85AD-8002043EB3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4B3C91F-16D5-4D89-80FA-D61F1AC0A828}"/>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7E175CC9-C72A-4263-A081-77C0249E2459}"/>
              </a:ext>
            </a:extLst>
          </p:cNvPr>
          <p:cNvSpPr txBox="1"/>
          <p:nvPr/>
        </p:nvSpPr>
        <p:spPr>
          <a:xfrm>
            <a:off x="69451" y="6117069"/>
            <a:ext cx="12477509" cy="523220"/>
          </a:xfrm>
          <a:prstGeom prst="rect">
            <a:avLst/>
          </a:prstGeom>
          <a:noFill/>
        </p:spPr>
        <p:txBody>
          <a:bodyPr wrap="square" rtlCol="0">
            <a:spAutoFit/>
          </a:bodyPr>
          <a:lstStyle/>
          <a:p>
            <a:r>
              <a:rPr lang="en-US" sz="2800" spc="600" dirty="0">
                <a:solidFill>
                  <a:schemeClr val="bg1"/>
                </a:solidFill>
                <a:latin typeface="Aleo" panose="020F0502020204030203" pitchFamily="34" charset="0"/>
              </a:rPr>
              <a:t>MAKING PEOPLE </a:t>
            </a:r>
            <a:r>
              <a:rPr lang="en-US" sz="2400" spc="600" dirty="0">
                <a:solidFill>
                  <a:schemeClr val="bg1"/>
                </a:solidFill>
                <a:latin typeface="Aleo" panose="020F0502020204030203" pitchFamily="34" charset="0"/>
              </a:rPr>
              <a:t>AND</a:t>
            </a:r>
            <a:r>
              <a:rPr lang="en-US" sz="2800" spc="600" dirty="0">
                <a:solidFill>
                  <a:schemeClr val="bg1"/>
                </a:solidFill>
                <a:latin typeface="Aleo" panose="020F0502020204030203" pitchFamily="34" charset="0"/>
              </a:rPr>
              <a:t> WILDLIFE INTERDEPENDENT</a:t>
            </a:r>
          </a:p>
        </p:txBody>
      </p:sp>
      <p:pic>
        <p:nvPicPr>
          <p:cNvPr id="13" name="Picture 12">
            <a:extLst>
              <a:ext uri="{FF2B5EF4-FFF2-40B4-BE49-F238E27FC236}">
                <a16:creationId xmlns:a16="http://schemas.microsoft.com/office/drawing/2014/main" id="{A69A96E6-5C5F-41C3-9A30-EBF8C2480B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380" y="435429"/>
            <a:ext cx="11335240" cy="5551681"/>
          </a:xfrm>
          <a:prstGeom prst="rect">
            <a:avLst/>
          </a:prstGeom>
        </p:spPr>
      </p:pic>
    </p:spTree>
    <p:extLst>
      <p:ext uri="{BB962C8B-B14F-4D97-AF65-F5344CB8AC3E}">
        <p14:creationId xmlns:p14="http://schemas.microsoft.com/office/powerpoint/2010/main" val="360171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066B9-4CE4-4067-8D9C-24CB3BC97E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97" y="-699060"/>
            <a:ext cx="12373336" cy="8253546"/>
          </a:xfrm>
          <a:prstGeom prst="rect">
            <a:avLst/>
          </a:prstGeom>
        </p:spPr>
      </p:pic>
      <p:sp>
        <p:nvSpPr>
          <p:cNvPr id="5" name="TextBox 4">
            <a:extLst>
              <a:ext uri="{FF2B5EF4-FFF2-40B4-BE49-F238E27FC236}">
                <a16:creationId xmlns:a16="http://schemas.microsoft.com/office/drawing/2014/main" id="{662201B4-A90F-4058-9FB7-D0BC19E27756}"/>
              </a:ext>
            </a:extLst>
          </p:cNvPr>
          <p:cNvSpPr txBox="1"/>
          <p:nvPr/>
        </p:nvSpPr>
        <p:spPr>
          <a:xfrm>
            <a:off x="5041928" y="6471307"/>
            <a:ext cx="9097702" cy="369332"/>
          </a:xfrm>
          <a:prstGeom prst="rect">
            <a:avLst/>
          </a:prstGeom>
          <a:noFill/>
        </p:spPr>
        <p:txBody>
          <a:bodyPr wrap="square" rtlCol="0">
            <a:spAutoFit/>
          </a:bodyPr>
          <a:lstStyle/>
          <a:p>
            <a:r>
              <a:rPr lang="en-US" dirty="0">
                <a:solidFill>
                  <a:schemeClr val="bg1"/>
                </a:solidFill>
                <a:latin typeface="Aleo" panose="020F0502020204030203" pitchFamily="34" charset="0"/>
                <a:hlinkClick r:id="rId3">
                  <a:extLst>
                    <a:ext uri="{A12FA001-AC4F-418D-AE19-62706E023703}">
                      <ahyp:hlinkClr xmlns:ahyp="http://schemas.microsoft.com/office/drawing/2018/hyperlinkcolor" val="tx"/>
                    </a:ext>
                  </a:extLst>
                </a:hlinkClick>
              </a:rPr>
              <a:t>WWW.HONEYGUIDE.ORG                </a:t>
            </a:r>
            <a:r>
              <a:rPr lang="en-US" dirty="0">
                <a:solidFill>
                  <a:schemeClr val="bg1"/>
                </a:solidFill>
                <a:latin typeface="Aleo" panose="020F0502020204030203" pitchFamily="34" charset="0"/>
                <a:hlinkClick r:id="rId4">
                  <a:extLst>
                    <a:ext uri="{A12FA001-AC4F-418D-AE19-62706E023703}">
                      <ahyp:hlinkClr xmlns:ahyp="http://schemas.microsoft.com/office/drawing/2018/hyperlinkcolor" val="tx"/>
                    </a:ext>
                  </a:extLst>
                </a:hlinkClick>
              </a:rPr>
              <a:t>INFO@HONEYGUIDE.ORG </a:t>
            </a:r>
            <a:endParaRPr lang="en-US" dirty="0">
              <a:solidFill>
                <a:schemeClr val="bg1"/>
              </a:solidFill>
              <a:latin typeface="Aleo" panose="020F0502020204030203" pitchFamily="34" charset="0"/>
            </a:endParaRPr>
          </a:p>
        </p:txBody>
      </p:sp>
      <p:pic>
        <p:nvPicPr>
          <p:cNvPr id="9" name="Graphic 8" descr="Earth globe: Africa and Europe">
            <a:extLst>
              <a:ext uri="{FF2B5EF4-FFF2-40B4-BE49-F238E27FC236}">
                <a16:creationId xmlns:a16="http://schemas.microsoft.com/office/drawing/2014/main" id="{DE4230E5-01E8-479B-BD10-265A512EBB9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44239" y="6121858"/>
            <a:ext cx="797689" cy="797689"/>
          </a:xfrm>
          <a:prstGeom prst="rect">
            <a:avLst/>
          </a:prstGeom>
        </p:spPr>
      </p:pic>
      <p:pic>
        <p:nvPicPr>
          <p:cNvPr id="11" name="Graphic 10" descr="Send">
            <a:extLst>
              <a:ext uri="{FF2B5EF4-FFF2-40B4-BE49-F238E27FC236}">
                <a16:creationId xmlns:a16="http://schemas.microsoft.com/office/drawing/2014/main" id="{EF81FAC4-186B-4A82-A7DA-85B8757FB79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46333" y="6204467"/>
            <a:ext cx="680978" cy="680978"/>
          </a:xfrm>
          <a:prstGeom prst="rect">
            <a:avLst/>
          </a:prstGeom>
        </p:spPr>
      </p:pic>
      <p:pic>
        <p:nvPicPr>
          <p:cNvPr id="12" name="Picture 11" descr="Logo&#10;&#10;Description automatically generated">
            <a:extLst>
              <a:ext uri="{FF2B5EF4-FFF2-40B4-BE49-F238E27FC236}">
                <a16:creationId xmlns:a16="http://schemas.microsoft.com/office/drawing/2014/main" id="{815767F1-B75B-435E-ACE7-0538F9456A8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5435" y="5476810"/>
            <a:ext cx="3489960" cy="1455313"/>
          </a:xfrm>
          <a:prstGeom prst="rect">
            <a:avLst/>
          </a:prstGeom>
        </p:spPr>
      </p:pic>
    </p:spTree>
    <p:extLst>
      <p:ext uri="{BB962C8B-B14F-4D97-AF65-F5344CB8AC3E}">
        <p14:creationId xmlns:p14="http://schemas.microsoft.com/office/powerpoint/2010/main" val="2674263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8585</TotalTime>
  <Words>433</Words>
  <Application>Microsoft Office PowerPoint</Application>
  <PresentationFormat>Widescreen</PresentationFormat>
  <Paragraphs>51</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Aleo</vt:lpstr>
      <vt:lpstr>Arial</vt:lpstr>
      <vt:lpstr>Calibri</vt:lpstr>
      <vt:lpstr>Calibri Light</vt:lpstr>
      <vt:lpstr>Source Sans Pro</vt:lpstr>
      <vt:lpstr>Source Sans Pro Black</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Damian Bell</dc:creator>
  <cp:lastModifiedBy>Damian Bell</cp:lastModifiedBy>
  <cp:revision>129</cp:revision>
  <cp:lastPrinted>2020-12-09T17:25:09Z</cp:lastPrinted>
  <dcterms:created xsi:type="dcterms:W3CDTF">2020-12-04T06:53:51Z</dcterms:created>
  <dcterms:modified xsi:type="dcterms:W3CDTF">2022-06-27T04:50:44Z</dcterms:modified>
</cp:coreProperties>
</file>